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0" r:id="rId3"/>
    <p:sldId id="267" r:id="rId4"/>
    <p:sldId id="257" r:id="rId5"/>
    <p:sldId id="262" r:id="rId6"/>
    <p:sldId id="258" r:id="rId7"/>
    <p:sldId id="259" r:id="rId8"/>
    <p:sldId id="263" r:id="rId9"/>
    <p:sldId id="261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57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F1094-1B0A-4C88-92CB-FA620F4A40DC}" type="datetimeFigureOut">
              <a:rPr lang="ru-RU" smtClean="0"/>
              <a:pPr/>
              <a:t>30.06.2021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E1EE3-B044-408F-8A95-94F05E9CC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0D63C-ED0F-492D-BE67-0F12927D28A8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1C7510-34D3-4477-B2AE-D3FD336A7409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E692F-472F-47A9-9297-24299F04442E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C633-A819-47F9-8153-A1812073B211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89D11-3328-43E6-85F0-81D924B7E665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2E026-3764-421C-AA70-E3D8A211F33C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83F32-77E4-4EC1-841A-E078601961E1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1C325-9E3D-4300-A439-123714A94A5A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2AF97-ACCB-44E0-9621-4C89F604DF46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DD7890-B903-457A-A714-1C0B56111280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F5ED-7348-420A-BB5F-CE9BB99292EA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25D3C-EBC9-48A8-809C-DDB37030F01F}" type="datetime1">
              <a:rPr lang="ru-RU" smtClean="0"/>
              <a:pPr/>
              <a:t>30.06.2021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/>
            </a:extLst>
          </p:cNvPr>
          <p:cNvSpPr txBox="1">
            <a:spLocks/>
          </p:cNvSpPr>
          <p:nvPr/>
        </p:nvSpPr>
        <p:spPr>
          <a:xfrm>
            <a:off x="722313" y="2143116"/>
            <a:ext cx="8135937" cy="18573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Выявление правообладателей ранее учтенных объектов недвижимости: реализация Федерального закона от 30.12.2020 № 518-ФЗ 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«О внесении изменений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в отдельные законодательные акты</a:t>
            </a:r>
          </a:p>
          <a:p>
            <a:pPr algn="ctr"/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 Российской Федерации»</a:t>
            </a:r>
            <a:endParaRPr lang="ru-RU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" name="Прямая соединительная линия 4">
            <a:extLst>
              <a:ext uri="{FF2B5EF4-FFF2-40B4-BE49-F238E27FC236}"/>
            </a:extLst>
          </p:cNvPr>
          <p:cNvCxnSpPr/>
          <p:nvPr/>
        </p:nvCxnSpPr>
        <p:spPr>
          <a:xfrm>
            <a:off x="468313" y="1714488"/>
            <a:ext cx="8351837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>
            <a:extLst>
              <a:ext uri="{FF2B5EF4-FFF2-40B4-BE49-F238E27FC236}"/>
            </a:extLst>
          </p:cNvPr>
          <p:cNvCxnSpPr/>
          <p:nvPr/>
        </p:nvCxnSpPr>
        <p:spPr>
          <a:xfrm>
            <a:off x="468313" y="4500563"/>
            <a:ext cx="8351837" cy="0"/>
          </a:xfrm>
          <a:prstGeom prst="line">
            <a:avLst/>
          </a:prstGeom>
          <a:ln w="31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ОСОБЕННОСТИ ВЗАИМОДЕЙСТВИЯ В ОТНОШЕНИИ </a:t>
            </a:r>
            <a:r>
              <a:rPr lang="ru-RU" sz="2000" b="1" dirty="0" smtClean="0">
                <a:solidFill>
                  <a:schemeClr val="tx2"/>
                </a:solidFill>
              </a:rPr>
              <a:t>РАНЕЕ УЧТЕННЫХ</a:t>
            </a: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 ПОМЕЩЕНИЙ В МНОГОКВАРТИРНЫХ ДОМАХ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928670"/>
            <a:ext cx="850112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РАНЕЕ УЧТЕННОЕ ПОМЕЩЕНИЕ + РАНЕЕ ВОЗНИКШЕЕ ПРАВО</a:t>
            </a:r>
          </a:p>
          <a:p>
            <a:pPr algn="just"/>
            <a:endParaRPr lang="ru-RU" sz="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целях выявления правообладателей  по ст. 69.1 ФЗ -218 в отношении помещений, сведения о которых содержаться в ЕГРН, являющихся предметом договора приватизации, подписанного и зарегистрированного  до вступления в силу ФЗ-122 </a:t>
            </a:r>
          </a:p>
          <a:p>
            <a:pPr algn="ctr"/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РЕКОМЕНДУЕТСЯ</a:t>
            </a:r>
          </a:p>
          <a:p>
            <a:pPr algn="ctr"/>
            <a:endParaRPr lang="ru-RU" sz="1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выполнить действия, указанные в слайдах  № 4-7  (до синей пунктирной линии);</a:t>
            </a:r>
          </a:p>
          <a:p>
            <a:pPr algn="ctr">
              <a:buFont typeface="Wingdings" pitchFamily="2" charset="2"/>
              <a:buChar char="v"/>
            </a:pPr>
            <a:endParaRPr lang="ru-RU" sz="16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результатам представить заявление:</a:t>
            </a:r>
          </a:p>
          <a:p>
            <a:pPr algn="ctr"/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v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3" descr="4451715d7af37e13a2cb58eaf2ef6b52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42976" y="962422"/>
            <a:ext cx="33264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Прямая со стрелкой 7"/>
          <p:cNvCxnSpPr/>
          <p:nvPr/>
        </p:nvCxnSpPr>
        <p:spPr>
          <a:xfrm rot="5400000">
            <a:off x="3286116" y="3929065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572132" y="3929066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28794" y="4287244"/>
            <a:ext cx="25003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 внесении в ЕГРН сведений о правообладателе ранее учтенного помещения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0" y="4304750"/>
            <a:ext cx="341112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 снятии с ГКУ ранее учтенного помещения</a:t>
            </a:r>
            <a:endParaRPr lang="ru-RU" sz="1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ОСОБЕННОСТИ ВЗАИМОДЕЙСТВИЯ В ОТНОШЕНИИ </a:t>
            </a:r>
            <a:r>
              <a:rPr lang="ru-RU" sz="2000" b="1" dirty="0" smtClean="0">
                <a:solidFill>
                  <a:schemeClr val="tx2"/>
                </a:solidFill>
              </a:rPr>
              <a:t>РАНЕЕ УЧТЕННЫХ</a:t>
            </a: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 ПОМЕЩЕНИЙ В МНОГОКВАРТИРНЫХ ДОМАХ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811911"/>
            <a:ext cx="8715436" cy="18312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ОТНОШЕНИИ ЖИЛЫХ ПОМЕЩЕНИЙ</a:t>
            </a:r>
          </a:p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не находящихся в частной собственности + переданные по договору приватизации, подписанному после вступления в силу ФЗ-122;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использующиеся на условиях договора найма, аренды и соответствующая документация имеется у ОМС, НО выявление правообладателей по указанному порядку не может быть осуществлено </a:t>
            </a:r>
          </a:p>
          <a:p>
            <a:pPr algn="just">
              <a:buFontTx/>
              <a:buChar char="-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РЕКОМЕНДУЕТСЯ</a:t>
            </a:r>
          </a:p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ЕСТЬ СВЕДЕНИЯ В ЕГРН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                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В ЕГРН ОТСУТСТВУЮТ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0034" y="2689207"/>
            <a:ext cx="30003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Представить документы и заявление о государственной регистрации права муниципальной собственности 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6" y="2685818"/>
            <a:ext cx="328614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Провести анализ имеющихся в распоряжении ОМС и организаций, осуществляющих хранение архива технической документации, документов, в том числе на основания для внесения в ЕГРН сведений о помещений и регистрации права ОМС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2428860" y="785794"/>
            <a:ext cx="185460" cy="28575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6682" y="4256324"/>
            <a:ext cx="871543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Tx/>
              <a:buChar char="-"/>
            </a:pPr>
            <a:endParaRPr lang="ru-RU" sz="8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РЕКОМЕНДУЕТСЯ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организовать взаимодействие с гражданами и юридическими лицами в целях последующего представления документов в орган регистрации прав для государственной регистрации соответствующего права указанных лиц, ограничения права (если оно подлежит государственной регистрации)</a:t>
            </a:r>
          </a:p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endParaRPr lang="ru-RU" sz="1400" b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724680" y="6500834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ИНЫЕ ОСОБЕННОСТИ ВЗАИМОДЕЙСТВИЯ 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811911"/>
            <a:ext cx="8715436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ВЫПОЛНЕНИИ КОМПЛЕКСНЫХ КАДАСТРОВЫХ РАБОТ</a:t>
            </a:r>
          </a:p>
          <a:p>
            <a:pPr algn="just"/>
            <a:endParaRPr lang="ru-RU" sz="1400" b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rot="5400000">
            <a:off x="2928926" y="1142984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215074" y="1142984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57158" y="1403323"/>
            <a:ext cx="335758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Исполнитель ККР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(кадастровый инженер) представляет в Управление Росреестра:</a:t>
            </a:r>
          </a:p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заявление о внесении в ЕГРН сведений о РУ ОНИ, расположенных в пределах территории выполнения ККР;</a:t>
            </a:r>
          </a:p>
          <a:p>
            <a:pPr algn="just">
              <a:buFontTx/>
              <a:buChar char="-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заверенные копии документов, устанавливающих или подтверждающих права на РУ ОНИ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1371415"/>
            <a:ext cx="33575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Заказчик ККР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(если не ОМС)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передает в ОМС заверенные копии документов, устанавливающих или подтверждающих права на РУ ОНИ;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проводит мероприятия, указанные на слайдах № 4-11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500034" y="3851301"/>
            <a:ext cx="185460" cy="28575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42910" y="3479401"/>
            <a:ext cx="8143932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ЕГРН отсутствуют сведения о расположенных в кадастровом квартале, в границах которого выполняются ККР, земельных участков, ОКС, которые считаются ранее учтенными, а также права на которые возникли до вступления в силу ФЗ-122 и не прекращены и ГКУ не осуществлен ОМС при наличии документов устанавливающего или подтверждающего право на объект направляет заявление о внесении в ЕГРН сведений о таких ОНИ</a:t>
            </a:r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авая фигурная скобка 13"/>
          <p:cNvSpPr/>
          <p:nvPr/>
        </p:nvSpPr>
        <p:spPr>
          <a:xfrm rot="5400000">
            <a:off x="4572017" y="3786207"/>
            <a:ext cx="214313" cy="4786312"/>
          </a:xfrm>
          <a:prstGeom prst="rightBrace">
            <a:avLst>
              <a:gd name="adj1" fmla="val 157695"/>
              <a:gd name="adj2" fmla="val 538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15" name="Прямоугольник 14"/>
          <p:cNvSpPr/>
          <p:nvPr/>
        </p:nvSpPr>
        <p:spPr>
          <a:xfrm>
            <a:off x="428596" y="6179786"/>
            <a:ext cx="8286808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Результат: </a:t>
            </a:r>
          </a:p>
          <a:p>
            <a:pPr algn="ctr">
              <a:buFont typeface="Arial" pitchFamily="34" charset="0"/>
              <a:buChar char="•"/>
            </a:pP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проводит мероприятия по выявлению правообладателей РУ ОНИ </a:t>
            </a:r>
          </a:p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285720" y="4429132"/>
            <a:ext cx="87154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ВЫПОЛНЕНИИ ГОСУДАРСТВЕННОГО ЗЕМЕЛЬНОГО НАДЗОРА </a:t>
            </a:r>
          </a:p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МУНИЦИПАЛЬНОГО ЗЕМЕЛЬНОГО КОНРОЛЯ</a:t>
            </a:r>
            <a:endParaRPr lang="ru-RU" sz="1400" b="1" u="sng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tvs\Desktop\12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85794"/>
            <a:ext cx="336230" cy="500066"/>
          </a:xfrm>
          <a:prstGeom prst="rect">
            <a:avLst/>
          </a:prstGeom>
          <a:noFill/>
        </p:spPr>
      </p:pic>
      <p:pic>
        <p:nvPicPr>
          <p:cNvPr id="18" name="Picture 7" descr="C:\Users\tvs\Desktop\1399238349_1aa_bsn_ppl_icns_6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lum bright="10000"/>
          </a:blip>
          <a:srcRect/>
          <a:stretch>
            <a:fillRect/>
          </a:stretch>
        </p:blipFill>
        <p:spPr bwMode="auto">
          <a:xfrm>
            <a:off x="1142976" y="4500570"/>
            <a:ext cx="440992" cy="428628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1428728" y="4786322"/>
            <a:ext cx="650085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Выявление ранее учтенных объектов недвижимости и их правообладателей возможно при: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подготовке к проведению и проведении административных обследований, плановых и внеплановых проверок;</a:t>
            </a:r>
          </a:p>
          <a:p>
            <a:pPr algn="just">
              <a:buFont typeface="Wingdings" pitchFamily="2" charset="2"/>
              <a:buChar char="v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подготовке к рассмотрению и рассмотрению дел об административных правонарушениях</a:t>
            </a:r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РАНЕЕ УЧТЕННЫЕ ОБЪЕКТЫ НЕДВИЖИМОСТИ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785794"/>
            <a:ext cx="8358246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Ранее учтенные объекты недвижимости (РУ ОНИ) </a:t>
            </a:r>
          </a:p>
          <a:p>
            <a:pPr algn="just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объекты, права на которые возникли и правоустанавливающие документы на которые оформлены до дня вступления в силу Федерального закона от 21.07.1997 № 122-ФЗ «О государственной регистрации прав на недвижимое имущество и сделок с ним» (далее – ФЗ-122) и при этом такие права не зарегистрированы в Едином государственном реестре недвижимости </a:t>
            </a:r>
          </a:p>
          <a:p>
            <a:pPr algn="just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а также учтенные в ЕГРН объекты недвижимости на основании технической документации                       до 01.01.2013    </a:t>
            </a:r>
            <a:endParaRPr lang="ru-RU" sz="15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 rot="1356994">
            <a:off x="2273819" y="2393435"/>
            <a:ext cx="380142" cy="38427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rot="20243006" flipH="1">
            <a:off x="6347163" y="2322848"/>
            <a:ext cx="380142" cy="38427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2854669"/>
            <a:ext cx="392909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Земельные участки</a:t>
            </a:r>
          </a:p>
          <a:p>
            <a:pPr algn="ct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Права на которые возникли до введения в действие ЗК РФ (30.10.2001) и не попадающие под действие Федерального закона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30.06.2006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 93-ФЗ -О дачной «амнистии»;</a:t>
            </a:r>
          </a:p>
          <a:p>
            <a:pPr algn="ct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Предназначенные для ведения ЛПХ, огородничества, садоводства, ИГС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ИЖС – попадающие под действие дачной «амнистии»</a:t>
            </a:r>
          </a:p>
          <a:p>
            <a:pPr algn="ctr"/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1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3504" y="2764595"/>
            <a:ext cx="35719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Объекты капитального строительства</a:t>
            </a: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Здания</a:t>
            </a: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Сооружения</a:t>
            </a: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Объекты незавершенного строительства</a:t>
            </a:r>
          </a:p>
          <a:p>
            <a:pPr algn="ctr"/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Помещения</a:t>
            </a:r>
          </a:p>
          <a:p>
            <a:pPr algn="ctr">
              <a:buFont typeface="Wingdings" pitchFamily="2" charset="2"/>
              <a:buChar char="ü"/>
            </a:pPr>
            <a:endParaRPr lang="ru-RU" sz="1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Строения, расположенные на земельных участках, попадающих под действие дачной «амнистии»</a:t>
            </a:r>
          </a:p>
          <a:p>
            <a:pPr algn="ctr"/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553200" y="6620639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2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pic>
        <p:nvPicPr>
          <p:cNvPr id="1026" name="Picture 2" descr="C:\Users\tvs\Desktop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751" y="0"/>
            <a:ext cx="91799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323528" y="124729"/>
            <a:ext cx="8820472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ВЗАИМОДЕЙСТВИЕ В ОТНОШЕНИИ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РАНЕЕ УЧТЕННЫХ ОБЪЕКТОВ НЕДВИЖИМОСТИ</a:t>
            </a:r>
          </a:p>
          <a:p>
            <a:pPr eaLnBrk="0" hangingPunct="0">
              <a:spcAft>
                <a:spcPts val="300"/>
              </a:spcAft>
              <a:defRPr/>
            </a:pPr>
            <a:endParaRPr lang="ru-RU" sz="2000" b="1" dirty="0">
              <a:solidFill>
                <a:schemeClr val="accent1">
                  <a:lumMod val="50000"/>
                </a:schemeClr>
              </a:solidFill>
              <a:cs typeface="+mn-cs"/>
            </a:endParaRP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500034" y="785794"/>
            <a:ext cx="271780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Управление Росреестра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C:\Users\tvs\Desktop\Управление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42984"/>
            <a:ext cx="634093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2571736" y="785793"/>
            <a:ext cx="3643338" cy="1214447"/>
          </a:xfrm>
          <a:prstGeom prst="notchedRightArrow">
            <a:avLst>
              <a:gd name="adj1" fmla="val 76750"/>
              <a:gd name="adj2" fmla="val 58748"/>
            </a:avLst>
          </a:prstGeom>
          <a:solidFill>
            <a:srgbClr val="FFFFFF"/>
          </a:solidFill>
          <a:ln w="9525">
            <a:solidFill>
              <a:srgbClr val="365F9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2857488" y="1000108"/>
            <a:ext cx="3322644" cy="70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Направляет по собственной инициативе перечень земельных участков и объектов недвижимости,</a:t>
            </a:r>
            <a:r>
              <a:rPr kumimoji="0" lang="ru-RU" sz="13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права на которые не зарегистрированы в ЕГРН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6005513" y="785794"/>
            <a:ext cx="313848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Орган местного самоуправления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C:\Users\tvs\Desktop\ОГВ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142984"/>
            <a:ext cx="998681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224118" y="1954230"/>
            <a:ext cx="6848476" cy="397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После получения перечней РУ ОНИ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от Управления Росреестра и их анализа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рекомендуется: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Направить запросы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(в срок не более 10 календарных дней)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в целях получения сведений</a:t>
            </a:r>
            <a:r>
              <a:rPr kumimoji="0" lang="ru-RU" sz="13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о правообладателях РУ ОНИ, которые могут находиться в архивах и (или) в распоряжении таких органов, организаций или нотариусов, например в </a:t>
            </a:r>
            <a:r>
              <a:rPr lang="ru-RU" sz="13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МВД, ФНС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, ПФ РФ, органы ЗАГС, нотариусам, органы и организации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техучета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или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техинвентаризации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, государственный</a:t>
            </a:r>
            <a:r>
              <a:rPr kumimoji="0" lang="ru-RU" sz="1300" b="0" i="0" u="none" strike="noStrike" cap="none" normalizeH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фонд данных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и иные);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2. </a:t>
            </a: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Известить граждан и юр. лиц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путем размещения информации, в том числе в сети «Интернет», на информационных щитах</a:t>
            </a:r>
            <a:r>
              <a:rPr kumimoji="0" lang="ru-RU" sz="1300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,</a:t>
            </a:r>
            <a:r>
              <a:rPr kumimoji="0" lang="ru-RU" sz="13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о способах и порядке предоставления в ОМС сведений о правообладателях РУ ОНИ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1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В извещении рекомендуется указать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– виды, кадастровые номера и адреса ОНИ, на которые не зарегистрированы права;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– возможность граждан самостоятельно обратиться за ГРП на РУ ОНИ, а также в порядке действия «Дачной амнистии»;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– об освобождении от уплаты госпошлины за регистрацию прав на РУ ОНИ;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5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3. Сопоставить полученную от Управления Росреестра информацию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со сведениями, документами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(в разумный срок)</a:t>
            </a:r>
            <a:endParaRPr kumimoji="0" lang="ru-RU" sz="1400" b="1" i="0" u="sng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– имеющимися в распоряжении ОМС архивной документацией, </a:t>
            </a:r>
            <a:r>
              <a:rPr kumimoji="0" lang="ru-RU" sz="1300" b="0" i="0" u="none" strike="noStrike" cap="none" normalizeH="0" baseline="0" dirty="0" err="1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похозяйственных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 книг;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–  полученными у органов и организаций;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– представленными правообладателями РУ ОНИ или иными лицами, права и законные интересы которых могут быть затронуты в связи с выявлением правообладателей.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4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ОСОБЕННОСТИ ВЗАИМОДЕЙСТВИЯ В ОТНОШЕНИИ РАНЕЕ УЧТЕННЫХ ОБЪЕКТОВ КАПИТАЛЬНОГО СТРОИТЕЛЬСТВА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pic>
        <p:nvPicPr>
          <p:cNvPr id="7" name="Picture 16" descr="C:\Users\tvs\Desktop\clp2489140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179494" y="787359"/>
            <a:ext cx="606424" cy="49850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14348" y="717461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РАНЕЕ УЧТЕННОЕ ЗДАНИЕ, СООРУЖЕНИЕ ИЛИ ОБЪЕКТ НЕЗАВЕРШЕННОГО СТРОИТЕЛЬСТВА</a:t>
            </a:r>
          </a:p>
          <a:p>
            <a:pPr algn="ctr"/>
            <a:endParaRPr lang="ru-RU" sz="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НЕОБХОДИМО</a:t>
            </a: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00166" y="1708840"/>
            <a:ext cx="67151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Провести осмотр здания, сооружения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или объекта незавершенного строительства 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(порядок утвержден приказом Росреестра от 28.04.2021 № П/0179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приложение № 1)</a:t>
            </a:r>
            <a:endParaRPr lang="ru-RU" sz="1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071802" y="2786058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215074" y="2786059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1472" y="3071810"/>
            <a:ext cx="450059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не прекратил свое существование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Оформляется акт осмотра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(форма утверждена приказом Росреестра 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28.04.2021 № П/0179 приложение № 2)</a:t>
            </a:r>
          </a:p>
        </p:txBody>
      </p:sp>
      <p:pic>
        <p:nvPicPr>
          <p:cNvPr id="14" name="Рисунок 3" descr="4451715d7af37e13a2cb58eaf2ef6b52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71472" y="3105562"/>
            <a:ext cx="33264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072066" y="3090446"/>
            <a:ext cx="392909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 прекратил свое существование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Оформляется акт осмотра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(форма утверждена приказом Росреестра 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28.04.2021 № П/0179 приложение № 2)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Уведомляется правообладатель </a:t>
            </a:r>
          </a:p>
          <a:p>
            <a:pPr algn="ctr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представлении через 30 дней в Управление  Росреестра заявления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Font typeface="Wingdings" pitchFamily="2" charset="2"/>
              <a:buChar char="v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Управление Росреестра представляется:            </a:t>
            </a: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-заявление о снятии с ГКУ ОНИ и</a:t>
            </a:r>
          </a:p>
          <a:p>
            <a:pPr algn="ctr">
              <a:buFontTx/>
              <a:buChar char="-"/>
            </a:pP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 осмотра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 обследования не подготавливается и не представляется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5029482" y="3143248"/>
            <a:ext cx="185460" cy="285752"/>
          </a:xfrm>
          <a:prstGeom prst="rect">
            <a:avLst/>
          </a:prstGeom>
          <a:noFill/>
        </p:spPr>
      </p:pic>
      <p:cxnSp>
        <p:nvCxnSpPr>
          <p:cNvPr id="19" name="Прямая соединительная линия 18"/>
          <p:cNvCxnSpPr/>
          <p:nvPr/>
        </p:nvCxnSpPr>
        <p:spPr>
          <a:xfrm rot="5400000">
            <a:off x="1214426" y="5500690"/>
            <a:ext cx="2714620" cy="0"/>
          </a:xfrm>
          <a:prstGeom prst="line">
            <a:avLst/>
          </a:pr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-928726" y="4090578"/>
            <a:ext cx="45005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Самовольная постройка</a:t>
            </a:r>
          </a:p>
          <a:p>
            <a:pPr algn="ctr">
              <a:buFont typeface="Wingdings" pitchFamily="2" charset="2"/>
              <a:buChar char="v"/>
            </a:pP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течение 10 рабочих дней 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выявления объекта 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Управление Росреестра 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ОМС  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направляются необходимые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сведения для проведения 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контрольных мероприятий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43042" y="4143380"/>
            <a:ext cx="450059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самовольная постройка</a:t>
            </a:r>
          </a:p>
          <a:p>
            <a:pPr marL="342900" indent="-342900" algn="ctr">
              <a:buFont typeface="Wingdings" pitchFamily="2" charset="2"/>
              <a:buChar char="v"/>
            </a:pP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 осмотра является</a:t>
            </a:r>
          </a:p>
          <a:p>
            <a:pPr marL="342900" indent="-342900"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приложением </a:t>
            </a:r>
          </a:p>
          <a:p>
            <a:pPr marL="342900" indent="-342900"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проекту решения</a:t>
            </a:r>
          </a:p>
          <a:p>
            <a:pPr marL="342900" indent="-342900"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 выявлении правообладателя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857232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ответы на направленные запросы позволяют определить правообладателей</a:t>
            </a:r>
            <a:endParaRPr lang="ru-RU" sz="1600" b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71934" y="4143380"/>
            <a:ext cx="485778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течение 5 рабочих дней с момента подготовки проекта решения ОМС: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Размещает в сети «Интернет» </a:t>
            </a:r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ОНИ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(КН, вид, назначение, площадь, иную характеристику; адрес ОНИ; </a:t>
            </a:r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 правообладателя; наименование </a:t>
            </a:r>
            <a:r>
              <a:rPr lang="ru-RU" sz="1400" u="sng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юрлица</a:t>
            </a:r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ИНН, ОГРН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Направляет (заказным письмом с уведомлением о вручении, или вручает с распиской о вручении, или если имеется адрес электронной почты - только по такому адресу) проект решения правообладателю с указанием тридцатидневного срока на направление возражений</a:t>
            </a:r>
          </a:p>
          <a:p>
            <a:pPr algn="just">
              <a:buFont typeface="Arial" pitchFamily="34" charset="0"/>
              <a:buChar char="•"/>
            </a:pPr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323528" y="0"/>
            <a:ext cx="9106256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ВЗАИМОДЕЙСТВИЕ В ОТНОШЕНИИ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РАНЕЕ УЧТЕННЫХ ОБЪЕКТОВ НЕДВИЖИМОСТИ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cs typeface="+mn-cs"/>
              </a:rPr>
              <a:t>, КОТОРЫЕ НЕ ПОПАДАЮТ ПОД  ДАЧНУЮ «АМНИСТИЮ»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5720" y="1214422"/>
            <a:ext cx="4929222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3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подготавливает проект решения о выявлении правообладателя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 указанием в нем: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Кадастрового номера РУ ОНИ или при его отсутствии: вид, назначение, площадь, адрес объекта (если ОКС + прилагается результаты осмотра здания слайд № 5);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ФИО дата и место рождения правообладателя, вид и реквизиты документов, удостоверяющих личность, СНИЛС, адрес регистрации – если правообладатель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физлицо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правообладатель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юрлицо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полное наименование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юрица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ИНН, ОГРН;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Документы, подтверждающие, что выявленное лицо является правообладателем РУ ОНИ, их реквизиты;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Прикладывается акт осмотра</a:t>
            </a:r>
          </a:p>
          <a:p>
            <a:pPr algn="just">
              <a:buFont typeface="Arial" pitchFamily="34" charset="0"/>
              <a:buChar char="•"/>
            </a:pP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8" name="Стрелка углом 27"/>
          <p:cNvSpPr/>
          <p:nvPr/>
        </p:nvSpPr>
        <p:spPr>
          <a:xfrm rot="10800000" flipH="1">
            <a:off x="2928926" y="4429132"/>
            <a:ext cx="785818" cy="857256"/>
          </a:xfrm>
          <a:prstGeom prst="bentArrow">
            <a:avLst>
              <a:gd name="adj1" fmla="val 25000"/>
              <a:gd name="adj2" fmla="val 25000"/>
              <a:gd name="adj3" fmla="val 40631"/>
              <a:gd name="adj4" fmla="val 1248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schemeClr val="accent1">
                    <a:lumMod val="50000"/>
                  </a:schemeClr>
                </a:solidFill>
              </a:rPr>
              <a:pPr/>
              <a:t>6</a:t>
            </a:fld>
            <a:endParaRPr lang="ru-RU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3" descr="4451715d7af37e13a2cb58eaf2ef6b52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7158" y="2000240"/>
            <a:ext cx="33264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571472" y="760381"/>
            <a:ext cx="3643338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течение 45 дней со дня получения проекта решения правообладателем </a:t>
            </a:r>
          </a:p>
          <a:p>
            <a:pPr algn="just"/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представлено возражение</a:t>
            </a:r>
          </a:p>
          <a:p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2910" y="1964944"/>
            <a:ext cx="378621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принимает решение о выявлении правообладателя и направляет его копию правообладателю  </a:t>
            </a:r>
          </a:p>
          <a:p>
            <a:pPr algn="just"/>
            <a:endParaRPr lang="ru-RU" sz="1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57752" y="785794"/>
            <a:ext cx="407196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течение 45 дней со дня получения проекта решения правообладателем </a:t>
            </a:r>
          </a:p>
          <a:p>
            <a:pPr algn="just"/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представлено возражение</a:t>
            </a:r>
          </a:p>
          <a:p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29190" y="1608736"/>
            <a:ext cx="35719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не принимает решение о выявлении правообладателя, но ОМС вправе в течение 1 года обратиться в суд за внесением в ЕГРН дополнительной записи об указанных в документах, на основании которых в  ЕГРН внесены сведения о РУО, вещных правах и правообладателе. </a:t>
            </a:r>
            <a:r>
              <a:rPr lang="ru-RU" sz="13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ЗАЯВЛЕНИЯ НЕ ПРЕДСТАВЛЯЮТСЯ</a:t>
            </a:r>
            <a:endParaRPr lang="ru-RU" sz="13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3" descr="4451715d7af37e13a2cb58eaf2ef6b52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0" y="1680174"/>
            <a:ext cx="33264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Рисунок 3" descr="4451715d7af37e13a2cb58eaf2ef6b52.png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0270" y="3643314"/>
            <a:ext cx="332640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642910" y="3571876"/>
            <a:ext cx="3857652" cy="2662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в срок </a:t>
            </a:r>
            <a:r>
              <a:rPr lang="ru-RU" sz="1400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более 5 рабочих дней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дня принятия вышеуказанного решения  направляет в Управление Росреестра:</a:t>
            </a: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о внесении в ЕГРН дополнительных сведений о правообладателе ранее учтенного объекта недвижимости (форма заявления утверждена приказом Росреестра от 19.08.2020 № П/0310 (приложение № 2);</a:t>
            </a:r>
          </a:p>
          <a:p>
            <a:pPr algn="just"/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Решение и документы, содержащие сведения, полученные по запросам</a:t>
            </a:r>
          </a:p>
          <a:p>
            <a:pPr algn="just"/>
            <a:endParaRPr lang="ru-RU" sz="13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0" y="3429000"/>
            <a:ext cx="9144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ВЗАИМОДЕЙСТВИЕ В ОТНОШЕНИИ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РАНЕЕ УЧТЕННЫХ ОБЪЕКТОВ НЕДВИЖИМОСТИ</a:t>
            </a: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, КОТОРЫЕ НЕ ПОПАДАЮТ ПОД ДАЧНУЮ «АМНИСТИЮ»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32" name="Номер слайда 3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 dirty="0"/>
          </a:p>
        </p:txBody>
      </p:sp>
      <p:sp>
        <p:nvSpPr>
          <p:cNvPr id="21" name="Стрелка вниз 20"/>
          <p:cNvSpPr/>
          <p:nvPr/>
        </p:nvSpPr>
        <p:spPr>
          <a:xfrm>
            <a:off x="2273819" y="3259035"/>
            <a:ext cx="380142" cy="384279"/>
          </a:xfrm>
          <a:prstGeom prst="down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0023"/>
            <a:ext cx="2133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ВЗАИМОДЕЙСТВИЕ В ОТНОШЕНИИ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РАНЕЕ УЧТЕННЫХ ОБЪЕКТОВ НЕДВИЖИМОСТИ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3714752"/>
            <a:ext cx="72152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Заявление о внесении в ЕГРН сведений о правообладателе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утверждено приказом Росреестра от 19.08.2020 № П/0310 (приложение № 2)</a:t>
            </a:r>
          </a:p>
          <a:p>
            <a:pPr algn="ctr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редакции приказа Росреестра от 20.04.2021 № П/0167)</a:t>
            </a:r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 rot="5400000">
            <a:off x="4572017" y="2286009"/>
            <a:ext cx="214313" cy="4786312"/>
          </a:xfrm>
          <a:prstGeom prst="rightBrace">
            <a:avLst>
              <a:gd name="adj1" fmla="val 157695"/>
              <a:gd name="adj2" fmla="val 538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9" name="Прямоугольник 8"/>
          <p:cNvSpPr/>
          <p:nvPr/>
        </p:nvSpPr>
        <p:spPr>
          <a:xfrm>
            <a:off x="285752" y="4842229"/>
            <a:ext cx="864396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Результат: </a:t>
            </a:r>
          </a:p>
          <a:p>
            <a:pPr algn="ctr">
              <a:buFont typeface="Arial" pitchFamily="34" charset="0"/>
              <a:buChar char="•"/>
            </a:pP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внесение в ЕГРН сведений о правообладателе РУ</a:t>
            </a:r>
            <a:r>
              <a:rPr lang="en-US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ОНИ;</a:t>
            </a:r>
          </a:p>
          <a:p>
            <a:pPr algn="ctr">
              <a:buFont typeface="Arial" pitchFamily="34" charset="0"/>
              <a:buChar char="•"/>
            </a:pPr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выписка из ЕГРН, выданная Управлением Росреестра и удостоверяющая проведение  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государственной регистрации прав</a:t>
            </a: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2445387"/>
            <a:ext cx="471487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сведения о РУ ОНИ содержатся в ЕГРН –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только одно заявление </a:t>
            </a: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 внесении в ЕГРН дополнительных сведений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29124" y="2357430"/>
            <a:ext cx="471487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в ЕГРН не содержаться сведения ни о РУ ОНИ, ни о правообладателе объекта– </a:t>
            </a:r>
            <a:r>
              <a:rPr lang="ru-RU" sz="1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заявления</a:t>
            </a: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о внесении в ЕГРН сведений о РУО;</a:t>
            </a:r>
          </a:p>
          <a:p>
            <a:pPr algn="ctr">
              <a:buFontTx/>
              <a:buChar char="-"/>
            </a:pPr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внесении в ЕГРН дополнительных сведений</a:t>
            </a:r>
          </a:p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выявлении правообладателя </a:t>
            </a:r>
            <a:endParaRPr lang="ru-RU" sz="15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3781284" y="4857760"/>
            <a:ext cx="185460" cy="28575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3108" y="785794"/>
            <a:ext cx="478634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течение 45 дней со дня получения проекта решения правообладателем </a:t>
            </a:r>
          </a:p>
          <a:p>
            <a:pPr algn="ctr"/>
            <a:r>
              <a:rPr lang="ru-RU" sz="15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представлено возражение</a:t>
            </a:r>
          </a:p>
          <a:p>
            <a:pPr algn="ctr"/>
            <a:r>
              <a:rPr lang="ru-RU" sz="1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(после выполнения действий, указанных на слайде № 7)</a:t>
            </a:r>
          </a:p>
          <a:p>
            <a:pPr algn="ctr"/>
            <a:endParaRPr lang="ru-RU" sz="15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5400000">
            <a:off x="3071802" y="1857364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6215074" y="1857365"/>
            <a:ext cx="28575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1904518"/>
            <a:ext cx="721523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Форма заявления о государственной регистрации прав </a:t>
            </a:r>
          </a:p>
          <a:p>
            <a:pPr algn="ctr"/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утверждена приказом Росреестра от 19.08.2020 № П/0310 (приложение № 1)</a:t>
            </a:r>
          </a:p>
          <a:p>
            <a:pPr algn="ctr"/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редакции приказа Росреестра от 20.04.2021 № П/0167)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714348" y="2612096"/>
            <a:ext cx="252000" cy="3882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37786" y="2586707"/>
            <a:ext cx="721523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заполнении заявления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действуя от имени правообладателя объекта недвижимости, ОМС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указывает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заявлении в том числе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СНИЛС правообладателя (при наличии) и реквизиты документа, удостоверяющего личность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ru-RU" sz="5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реквизите 3 заявления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выбрать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пункт 3.6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«Внесение сведений выявленном правообладателе ранее учтенного объекта недвижимости»</a:t>
            </a:r>
          </a:p>
          <a:p>
            <a:pPr algn="just">
              <a:buFont typeface="Arial" pitchFamily="34" charset="0"/>
              <a:buChar char="•"/>
            </a:pPr>
            <a:endParaRPr lang="ru-RU" sz="5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реквизите 8.1.2. заявления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«Сведения о представителе правообладателя, стороны сделки, лица, в пользу которого устанавливается ограничение права или обременение объекта…» в качестве реквизитов документа, подтверждающего полномочия представителя правообладателя,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указывается статья 12 Федерального закона                              от 30.06.2006 № 93-ФЗ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buFont typeface="Arial" pitchFamily="34" charset="0"/>
              <a:buChar char="•"/>
            </a:pPr>
            <a:endParaRPr lang="ru-RU" sz="5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реквизите 8.1 заявления 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графе «представителем, действующим на основании федерального закона» 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проставляется знак «</a:t>
            </a:r>
            <a:r>
              <a:rPr lang="en-US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14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400" b="1" u="sng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714348" y="3326476"/>
            <a:ext cx="252000" cy="388276"/>
          </a:xfrm>
          <a:prstGeom prst="rect">
            <a:avLst/>
          </a:prstGeom>
          <a:noFill/>
        </p:spPr>
      </p:pic>
      <p:pic>
        <p:nvPicPr>
          <p:cNvPr id="8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714348" y="5040988"/>
            <a:ext cx="252000" cy="388276"/>
          </a:xfrm>
          <a:prstGeom prst="rect">
            <a:avLst/>
          </a:prstGeom>
          <a:noFill/>
        </p:spPr>
      </p:pic>
      <p:sp>
        <p:nvSpPr>
          <p:cNvPr id="9" name="Правая фигурная скобка 8"/>
          <p:cNvSpPr/>
          <p:nvPr/>
        </p:nvSpPr>
        <p:spPr>
          <a:xfrm rot="5400000">
            <a:off x="4572017" y="3143264"/>
            <a:ext cx="214313" cy="4786312"/>
          </a:xfrm>
          <a:prstGeom prst="rightBrace">
            <a:avLst>
              <a:gd name="adj1" fmla="val 157695"/>
              <a:gd name="adj2" fmla="val 538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 b="1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5500702"/>
            <a:ext cx="82868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Результат: 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внесение в ЕГРН записи о государственной регистрации права;</a:t>
            </a:r>
          </a:p>
          <a:p>
            <a:pPr algn="ctr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передает правообладателю РУО выписку из ЕГРН, выданную Управлением Росреестра и удостоверяющую проведение  государственной регистрации прав</a:t>
            </a:r>
          </a:p>
          <a:p>
            <a:pPr algn="ctr"/>
            <a:endParaRPr lang="ru-RU" dirty="0"/>
          </a:p>
        </p:txBody>
      </p:sp>
      <p:pic>
        <p:nvPicPr>
          <p:cNvPr id="11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714348" y="4112294"/>
            <a:ext cx="252000" cy="388276"/>
          </a:xfrm>
          <a:prstGeom prst="rect">
            <a:avLst/>
          </a:prstGeom>
          <a:noFill/>
        </p:spPr>
      </p:pic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/>
            </a:extLst>
          </p:cNvPr>
          <p:cNvSpPr/>
          <p:nvPr/>
        </p:nvSpPr>
        <p:spPr>
          <a:xfrm flipV="1">
            <a:off x="323528" y="692696"/>
            <a:ext cx="8577257" cy="60959"/>
          </a:xfrm>
          <a:prstGeom prst="rect">
            <a:avLst/>
          </a:prstGeom>
          <a:gradFill flip="none" rotWithShape="1">
            <a:gsLst>
              <a:gs pos="25000">
                <a:srgbClr val="009900">
                  <a:alpha val="78000"/>
                  <a:lumMod val="89000"/>
                  <a:lumOff val="11000"/>
                </a:srgbClr>
              </a:gs>
              <a:gs pos="89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anchor="ctr"/>
          <a:lstStyle/>
          <a:p>
            <a:pPr algn="ctr" eaLnBrk="0" hangingPunct="0"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 bwMode="auto">
          <a:xfrm>
            <a:off x="323528" y="0"/>
            <a:ext cx="8463314" cy="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eaLnBrk="0" hangingPunct="0">
              <a:spcAft>
                <a:spcPts val="300"/>
              </a:spcAft>
              <a:defRPr/>
            </a:pP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ОСОБЕННОСТИ ВЗАИМОДЕЙСТВИЯ ПО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</a:rPr>
              <a:t>РАНЕЕ УЧТЕННЫМ ОБЪЕКТОАМ НЕДВИЖИМОСТИ</a:t>
            </a:r>
            <a:r>
              <a:rPr lang="ru-RU" sz="2000" b="1" dirty="0" smtClean="0">
                <a:solidFill>
                  <a:schemeClr val="tx2"/>
                </a:solidFill>
                <a:cs typeface="+mn-cs"/>
              </a:rPr>
              <a:t>, КОТОРЫЕ ПОПАДАЮТ ПОД ДАЧНУЮ «АМНИСТИЮ»</a:t>
            </a:r>
            <a:endParaRPr lang="ru-RU" sz="2000" b="1" dirty="0">
              <a:solidFill>
                <a:schemeClr val="tx2"/>
              </a:solidFill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14414" y="714356"/>
            <a:ext cx="68580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Выполняются действия, указанные на слайдах 4-7 (до синей пунктирной линии) </a:t>
            </a:r>
          </a:p>
          <a:p>
            <a:pPr algn="ctr"/>
            <a:r>
              <a:rPr lang="ru-RU" sz="15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представляется заявление:</a:t>
            </a:r>
            <a:endParaRPr lang="ru-RU" sz="15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1604" y="1214422"/>
            <a:ext cx="57864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ОМС представляет в Управление Росреестра заявление о государственной регистрации права только при наличии заявления от правообладателя, представленного в ОМС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8" descr="C:\Users\tvs\Desktop\воскл знак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2000"/>
          </a:blip>
          <a:srcRect/>
          <a:stretch>
            <a:fillRect/>
          </a:stretch>
        </p:blipFill>
        <p:spPr bwMode="auto">
          <a:xfrm>
            <a:off x="3781284" y="5572140"/>
            <a:ext cx="185460" cy="2857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635</TotalTime>
  <Words>1773</Words>
  <Application>Microsoft Office PowerPoint</Application>
  <PresentationFormat>Экран (4:3)</PresentationFormat>
  <Paragraphs>207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Томбасова Виктория Сергеевна</dc:creator>
  <cp:lastModifiedBy>ziaa</cp:lastModifiedBy>
  <cp:revision>229</cp:revision>
  <dcterms:created xsi:type="dcterms:W3CDTF">2021-06-17T01:40:47Z</dcterms:created>
  <dcterms:modified xsi:type="dcterms:W3CDTF">2021-06-30T01:35:26Z</dcterms:modified>
</cp:coreProperties>
</file>